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66" r:id="rId6"/>
    <p:sldId id="264" r:id="rId7"/>
    <p:sldId id="261" r:id="rId8"/>
    <p:sldId id="259" r:id="rId9"/>
    <p:sldId id="260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9E7B79-6311-4178-80E9-8CF27B27F384}" v="26" dt="2025-12-15T15:04:12.4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Střední styl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2806" autoAdjust="0"/>
  </p:normalViewPr>
  <p:slideViewPr>
    <p:cSldViewPr snapToGrid="0">
      <p:cViewPr varScale="1">
        <p:scale>
          <a:sx n="104" d="100"/>
          <a:sy n="104" d="100"/>
        </p:scale>
        <p:origin x="18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salová Dagmar" userId="1fe919ee-57c2-43d6-bebd-f1193787804e" providerId="ADAL" clId="{B86952B2-263C-4393-9347-68B48A11E6B2}"/>
    <pc:docChg chg="undo custSel addSld delSld modSld sldOrd">
      <pc:chgData name="Kasalová Dagmar" userId="1fe919ee-57c2-43d6-bebd-f1193787804e" providerId="ADAL" clId="{B86952B2-263C-4393-9347-68B48A11E6B2}" dt="2025-12-16T10:18:25.039" v="223"/>
      <pc:docMkLst>
        <pc:docMk/>
      </pc:docMkLst>
      <pc:sldChg chg="addSp delSp modSp mod">
        <pc:chgData name="Kasalová Dagmar" userId="1fe919ee-57c2-43d6-bebd-f1193787804e" providerId="ADAL" clId="{B86952B2-263C-4393-9347-68B48A11E6B2}" dt="2025-12-12T06:44:47.577" v="8" actId="1076"/>
        <pc:sldMkLst>
          <pc:docMk/>
          <pc:sldMk cId="3156859470" sldId="257"/>
        </pc:sldMkLst>
        <pc:spChg chg="mod">
          <ac:chgData name="Kasalová Dagmar" userId="1fe919ee-57c2-43d6-bebd-f1193787804e" providerId="ADAL" clId="{B86952B2-263C-4393-9347-68B48A11E6B2}" dt="2025-12-12T06:44:44.396" v="7" actId="20577"/>
          <ac:spMkLst>
            <pc:docMk/>
            <pc:sldMk cId="3156859470" sldId="257"/>
            <ac:spMk id="7" creationId="{D968A3A1-C514-8CBA-CE58-F6A161B0F1D3}"/>
          </ac:spMkLst>
        </pc:spChg>
        <pc:graphicFrameChg chg="add mod">
          <ac:chgData name="Kasalová Dagmar" userId="1fe919ee-57c2-43d6-bebd-f1193787804e" providerId="ADAL" clId="{B86952B2-263C-4393-9347-68B48A11E6B2}" dt="2025-12-12T06:44:47.577" v="8" actId="1076"/>
          <ac:graphicFrameMkLst>
            <pc:docMk/>
            <pc:sldMk cId="3156859470" sldId="257"/>
            <ac:graphicFrameMk id="2" creationId="{475ED6C0-080A-469C-82DC-3E33699E310C}"/>
          </ac:graphicFrameMkLst>
        </pc:graphicFrameChg>
      </pc:sldChg>
      <pc:sldChg chg="addSp delSp modSp mod">
        <pc:chgData name="Kasalová Dagmar" userId="1fe919ee-57c2-43d6-bebd-f1193787804e" providerId="ADAL" clId="{B86952B2-263C-4393-9347-68B48A11E6B2}" dt="2025-12-12T06:45:04.591" v="14" actId="20577"/>
        <pc:sldMkLst>
          <pc:docMk/>
          <pc:sldMk cId="1960934823" sldId="258"/>
        </pc:sldMkLst>
        <pc:spChg chg="mod">
          <ac:chgData name="Kasalová Dagmar" userId="1fe919ee-57c2-43d6-bebd-f1193787804e" providerId="ADAL" clId="{B86952B2-263C-4393-9347-68B48A11E6B2}" dt="2025-12-12T06:45:04.591" v="14" actId="20577"/>
          <ac:spMkLst>
            <pc:docMk/>
            <pc:sldMk cId="1960934823" sldId="258"/>
            <ac:spMk id="7" creationId="{A81E0DC0-BA01-8EB4-D0F3-B88E123E4475}"/>
          </ac:spMkLst>
        </pc:spChg>
        <pc:graphicFrameChg chg="add mod">
          <ac:chgData name="Kasalová Dagmar" userId="1fe919ee-57c2-43d6-bebd-f1193787804e" providerId="ADAL" clId="{B86952B2-263C-4393-9347-68B48A11E6B2}" dt="2025-12-12T06:45:01.016" v="12" actId="1076"/>
          <ac:graphicFrameMkLst>
            <pc:docMk/>
            <pc:sldMk cId="1960934823" sldId="258"/>
            <ac:graphicFrameMk id="3" creationId="{C8397139-90E6-4577-9707-489F95976E82}"/>
          </ac:graphicFrameMkLst>
        </pc:graphicFrameChg>
      </pc:sldChg>
      <pc:sldChg chg="addSp delSp modSp mod">
        <pc:chgData name="Kasalová Dagmar" userId="1fe919ee-57c2-43d6-bebd-f1193787804e" providerId="ADAL" clId="{B86952B2-263C-4393-9347-68B48A11E6B2}" dt="2025-12-12T11:46:30.524" v="47" actId="27918"/>
        <pc:sldMkLst>
          <pc:docMk/>
          <pc:sldMk cId="570684761" sldId="259"/>
        </pc:sldMkLst>
        <pc:spChg chg="add">
          <ac:chgData name="Kasalová Dagmar" userId="1fe919ee-57c2-43d6-bebd-f1193787804e" providerId="ADAL" clId="{B86952B2-263C-4393-9347-68B48A11E6B2}" dt="2025-12-12T11:41:05.480" v="31" actId="26606"/>
          <ac:spMkLst>
            <pc:docMk/>
            <pc:sldMk cId="570684761" sldId="259"/>
            <ac:spMk id="18" creationId="{32BC26D8-82FB-445E-AA49-62A77D7C1EE0}"/>
          </ac:spMkLst>
        </pc:spChg>
        <pc:spChg chg="add">
          <ac:chgData name="Kasalová Dagmar" userId="1fe919ee-57c2-43d6-bebd-f1193787804e" providerId="ADAL" clId="{B86952B2-263C-4393-9347-68B48A11E6B2}" dt="2025-12-12T11:41:05.480" v="31" actId="26606"/>
          <ac:spMkLst>
            <pc:docMk/>
            <pc:sldMk cId="570684761" sldId="259"/>
            <ac:spMk id="20" creationId="{CB44330D-EA18-4254-AA95-EB49948539B8}"/>
          </ac:spMkLst>
        </pc:spChg>
        <pc:graphicFrameChg chg="add mod">
          <ac:chgData name="Kasalová Dagmar" userId="1fe919ee-57c2-43d6-bebd-f1193787804e" providerId="ADAL" clId="{B86952B2-263C-4393-9347-68B48A11E6B2}" dt="2025-12-12T11:41:05.480" v="31" actId="26606"/>
          <ac:graphicFrameMkLst>
            <pc:docMk/>
            <pc:sldMk cId="570684761" sldId="259"/>
            <ac:graphicFrameMk id="3" creationId="{FB300DA6-13D2-456E-8A68-85525975FCC0}"/>
          </ac:graphicFrameMkLst>
        </pc:graphicFrameChg>
      </pc:sldChg>
      <pc:sldChg chg="addSp delSp modSp mod">
        <pc:chgData name="Kasalová Dagmar" userId="1fe919ee-57c2-43d6-bebd-f1193787804e" providerId="ADAL" clId="{B86952B2-263C-4393-9347-68B48A11E6B2}" dt="2025-12-12T11:41:22.405" v="37" actId="27918"/>
        <pc:sldMkLst>
          <pc:docMk/>
          <pc:sldMk cId="2651482668" sldId="260"/>
        </pc:sldMkLst>
        <pc:spChg chg="add">
          <ac:chgData name="Kasalová Dagmar" userId="1fe919ee-57c2-43d6-bebd-f1193787804e" providerId="ADAL" clId="{B86952B2-263C-4393-9347-68B48A11E6B2}" dt="2025-12-12T11:41:22.389" v="36" actId="26606"/>
          <ac:spMkLst>
            <pc:docMk/>
            <pc:sldMk cId="2651482668" sldId="260"/>
            <ac:spMk id="21" creationId="{32BC26D8-82FB-445E-AA49-62A77D7C1EE0}"/>
          </ac:spMkLst>
        </pc:spChg>
        <pc:spChg chg="add">
          <ac:chgData name="Kasalová Dagmar" userId="1fe919ee-57c2-43d6-bebd-f1193787804e" providerId="ADAL" clId="{B86952B2-263C-4393-9347-68B48A11E6B2}" dt="2025-12-12T11:41:22.389" v="36" actId="26606"/>
          <ac:spMkLst>
            <pc:docMk/>
            <pc:sldMk cId="2651482668" sldId="260"/>
            <ac:spMk id="23" creationId="{CB44330D-EA18-4254-AA95-EB49948539B8}"/>
          </ac:spMkLst>
        </pc:spChg>
        <pc:graphicFrameChg chg="add mod">
          <ac:chgData name="Kasalová Dagmar" userId="1fe919ee-57c2-43d6-bebd-f1193787804e" providerId="ADAL" clId="{B86952B2-263C-4393-9347-68B48A11E6B2}" dt="2025-12-12T11:41:22.389" v="36" actId="26606"/>
          <ac:graphicFrameMkLst>
            <pc:docMk/>
            <pc:sldMk cId="2651482668" sldId="260"/>
            <ac:graphicFrameMk id="3" creationId="{49EAE525-8B2C-44CD-9513-1AF064500F6E}"/>
          </ac:graphicFrameMkLst>
        </pc:graphicFrameChg>
      </pc:sldChg>
      <pc:sldChg chg="addSp delSp modSp mod ord">
        <pc:chgData name="Kasalová Dagmar" userId="1fe919ee-57c2-43d6-bebd-f1193787804e" providerId="ADAL" clId="{B86952B2-263C-4393-9347-68B48A11E6B2}" dt="2025-12-15T14:36:19.812" v="213" actId="1076"/>
        <pc:sldMkLst>
          <pc:docMk/>
          <pc:sldMk cId="105509563" sldId="261"/>
        </pc:sldMkLst>
        <pc:spChg chg="add mod">
          <ac:chgData name="Kasalová Dagmar" userId="1fe919ee-57c2-43d6-bebd-f1193787804e" providerId="ADAL" clId="{B86952B2-263C-4393-9347-68B48A11E6B2}" dt="2025-12-15T14:36:19.812" v="213" actId="1076"/>
          <ac:spMkLst>
            <pc:docMk/>
            <pc:sldMk cId="105509563" sldId="261"/>
            <ac:spMk id="2" creationId="{E6149F67-F25A-333D-B450-E1B484E26F7F}"/>
          </ac:spMkLst>
        </pc:spChg>
        <pc:graphicFrameChg chg="add mod modGraphic">
          <ac:chgData name="Kasalová Dagmar" userId="1fe919ee-57c2-43d6-bebd-f1193787804e" providerId="ADAL" clId="{B86952B2-263C-4393-9347-68B48A11E6B2}" dt="2025-12-12T11:46:49.287" v="52" actId="14100"/>
          <ac:graphicFrameMkLst>
            <pc:docMk/>
            <pc:sldMk cId="105509563" sldId="261"/>
            <ac:graphicFrameMk id="6" creationId="{8CCC50DA-C505-5430-2A30-96E137152224}"/>
          </ac:graphicFrameMkLst>
        </pc:graphicFrameChg>
      </pc:sldChg>
      <pc:sldChg chg="addSp delSp modSp mod ord">
        <pc:chgData name="Kasalová Dagmar" userId="1fe919ee-57c2-43d6-bebd-f1193787804e" providerId="ADAL" clId="{B86952B2-263C-4393-9347-68B48A11E6B2}" dt="2025-12-15T14:35:00.817" v="153" actId="20577"/>
        <pc:sldMkLst>
          <pc:docMk/>
          <pc:sldMk cId="52219244" sldId="262"/>
        </pc:sldMkLst>
        <pc:spChg chg="add mod">
          <ac:chgData name="Kasalová Dagmar" userId="1fe919ee-57c2-43d6-bebd-f1193787804e" providerId="ADAL" clId="{B86952B2-263C-4393-9347-68B48A11E6B2}" dt="2025-12-15T14:35:00.817" v="153" actId="20577"/>
          <ac:spMkLst>
            <pc:docMk/>
            <pc:sldMk cId="52219244" sldId="262"/>
            <ac:spMk id="3" creationId="{DC4561FB-03AB-FCE1-45A0-4D53C2F15A0E}"/>
          </ac:spMkLst>
        </pc:spChg>
        <pc:graphicFrameChg chg="add mod modGraphic">
          <ac:chgData name="Kasalová Dagmar" userId="1fe919ee-57c2-43d6-bebd-f1193787804e" providerId="ADAL" clId="{B86952B2-263C-4393-9347-68B48A11E6B2}" dt="2025-12-15T14:34:28.377" v="94" actId="1076"/>
          <ac:graphicFrameMkLst>
            <pc:docMk/>
            <pc:sldMk cId="52219244" sldId="262"/>
            <ac:graphicFrameMk id="2" creationId="{6B537507-230D-C4FE-FCC7-F929711D1348}"/>
          </ac:graphicFrameMkLst>
        </pc:graphicFrameChg>
      </pc:sldChg>
      <pc:sldChg chg="addSp delSp modSp mod ord">
        <pc:chgData name="Kasalová Dagmar" userId="1fe919ee-57c2-43d6-bebd-f1193787804e" providerId="ADAL" clId="{B86952B2-263C-4393-9347-68B48A11E6B2}" dt="2025-12-16T10:18:21.745" v="221"/>
        <pc:sldMkLst>
          <pc:docMk/>
          <pc:sldMk cId="3119499188" sldId="263"/>
        </pc:sldMkLst>
        <pc:spChg chg="add">
          <ac:chgData name="Kasalová Dagmar" userId="1fe919ee-57c2-43d6-bebd-f1193787804e" providerId="ADAL" clId="{B86952B2-263C-4393-9347-68B48A11E6B2}" dt="2025-12-12T11:47:17.706" v="57" actId="26606"/>
          <ac:spMkLst>
            <pc:docMk/>
            <pc:sldMk cId="3119499188" sldId="263"/>
            <ac:spMk id="14" creationId="{32BC26D8-82FB-445E-AA49-62A77D7C1EE0}"/>
          </ac:spMkLst>
        </pc:spChg>
        <pc:spChg chg="add">
          <ac:chgData name="Kasalová Dagmar" userId="1fe919ee-57c2-43d6-bebd-f1193787804e" providerId="ADAL" clId="{B86952B2-263C-4393-9347-68B48A11E6B2}" dt="2025-12-12T11:47:17.706" v="57" actId="26606"/>
          <ac:spMkLst>
            <pc:docMk/>
            <pc:sldMk cId="3119499188" sldId="263"/>
            <ac:spMk id="16" creationId="{CB44330D-EA18-4254-AA95-EB49948539B8}"/>
          </ac:spMkLst>
        </pc:spChg>
        <pc:graphicFrameChg chg="add mod">
          <ac:chgData name="Kasalová Dagmar" userId="1fe919ee-57c2-43d6-bebd-f1193787804e" providerId="ADAL" clId="{B86952B2-263C-4393-9347-68B48A11E6B2}" dt="2025-12-12T11:47:17.706" v="57" actId="26606"/>
          <ac:graphicFrameMkLst>
            <pc:docMk/>
            <pc:sldMk cId="3119499188" sldId="263"/>
            <ac:graphicFrameMk id="3" creationId="{5BE92FB4-7CE9-498D-8B99-0D79BDEAD6A1}"/>
          </ac:graphicFrameMkLst>
        </pc:graphicFrameChg>
      </pc:sldChg>
      <pc:sldChg chg="addSp delSp modSp mod ord setBg">
        <pc:chgData name="Kasalová Dagmar" userId="1fe919ee-57c2-43d6-bebd-f1193787804e" providerId="ADAL" clId="{B86952B2-263C-4393-9347-68B48A11E6B2}" dt="2025-12-16T10:18:25.039" v="223"/>
        <pc:sldMkLst>
          <pc:docMk/>
          <pc:sldMk cId="3578869704" sldId="264"/>
        </pc:sldMkLst>
        <pc:graphicFrameChg chg="add mod">
          <ac:chgData name="Kasalová Dagmar" userId="1fe919ee-57c2-43d6-bebd-f1193787804e" providerId="ADAL" clId="{B86952B2-263C-4393-9347-68B48A11E6B2}" dt="2025-12-15T15:02:20.273" v="216"/>
          <ac:graphicFrameMkLst>
            <pc:docMk/>
            <pc:sldMk cId="3578869704" sldId="264"/>
            <ac:graphicFrameMk id="2" creationId="{A0CB56A8-2C92-4719-9706-9A8872C53643}"/>
          </ac:graphicFrameMkLst>
        </pc:graphicFrameChg>
      </pc:sldChg>
      <pc:sldChg chg="addSp delSp modSp del mod setBg">
        <pc:chgData name="Kasalová Dagmar" userId="1fe919ee-57c2-43d6-bebd-f1193787804e" providerId="ADAL" clId="{B86952B2-263C-4393-9347-68B48A11E6B2}" dt="2025-12-15T13:49:33.562" v="86" actId="2696"/>
        <pc:sldMkLst>
          <pc:docMk/>
          <pc:sldMk cId="1188625005" sldId="265"/>
        </pc:sldMkLst>
        <pc:spChg chg="add">
          <ac:chgData name="Kasalová Dagmar" userId="1fe919ee-57c2-43d6-bebd-f1193787804e" providerId="ADAL" clId="{B86952B2-263C-4393-9347-68B48A11E6B2}" dt="2025-12-15T13:46:16.925" v="80" actId="26606"/>
          <ac:spMkLst>
            <pc:docMk/>
            <pc:sldMk cId="1188625005" sldId="265"/>
            <ac:spMk id="7" creationId="{32BC26D8-82FB-445E-AA49-62A77D7C1EE0}"/>
          </ac:spMkLst>
        </pc:spChg>
        <pc:spChg chg="add">
          <ac:chgData name="Kasalová Dagmar" userId="1fe919ee-57c2-43d6-bebd-f1193787804e" providerId="ADAL" clId="{B86952B2-263C-4393-9347-68B48A11E6B2}" dt="2025-12-15T13:46:16.925" v="80" actId="26606"/>
          <ac:spMkLst>
            <pc:docMk/>
            <pc:sldMk cId="1188625005" sldId="265"/>
            <ac:spMk id="9" creationId="{CB44330D-EA18-4254-AA95-EB49948539B8}"/>
          </ac:spMkLst>
        </pc:spChg>
        <pc:graphicFrameChg chg="add mod">
          <ac:chgData name="Kasalová Dagmar" userId="1fe919ee-57c2-43d6-bebd-f1193787804e" providerId="ADAL" clId="{B86952B2-263C-4393-9347-68B48A11E6B2}" dt="2025-12-15T13:46:16.925" v="80" actId="26606"/>
          <ac:graphicFrameMkLst>
            <pc:docMk/>
            <pc:sldMk cId="1188625005" sldId="265"/>
            <ac:graphicFrameMk id="2" creationId="{CA475A2C-3B2F-406A-B92F-E1A48036D2F5}"/>
          </ac:graphicFrameMkLst>
        </pc:graphicFrameChg>
      </pc:sldChg>
      <pc:sldChg chg="addSp delSp modSp add mod ord setBg">
        <pc:chgData name="Kasalová Dagmar" userId="1fe919ee-57c2-43d6-bebd-f1193787804e" providerId="ADAL" clId="{B86952B2-263C-4393-9347-68B48A11E6B2}" dt="2025-12-15T14:35:17.522" v="156"/>
        <pc:sldMkLst>
          <pc:docMk/>
          <pc:sldMk cId="698607417" sldId="266"/>
        </pc:sldMkLst>
        <pc:spChg chg="add mod">
          <ac:chgData name="Kasalová Dagmar" userId="1fe919ee-57c2-43d6-bebd-f1193787804e" providerId="ADAL" clId="{B86952B2-263C-4393-9347-68B48A11E6B2}" dt="2025-12-15T14:35:17.522" v="156"/>
          <ac:spMkLst>
            <pc:docMk/>
            <pc:sldMk cId="698607417" sldId="266"/>
            <ac:spMk id="2" creationId="{2608F985-60E1-B80F-DA58-4953B29585CC}"/>
          </ac:spMkLst>
        </pc:spChg>
        <pc:graphicFrameChg chg="add mod modGraphic">
          <ac:chgData name="Kasalová Dagmar" userId="1fe919ee-57c2-43d6-bebd-f1193787804e" providerId="ADAL" clId="{B86952B2-263C-4393-9347-68B48A11E6B2}" dt="2025-12-15T14:35:16.203" v="155" actId="1076"/>
          <ac:graphicFrameMkLst>
            <pc:docMk/>
            <pc:sldMk cId="698607417" sldId="266"/>
            <ac:graphicFrameMk id="3" creationId="{D8892A24-9957-40EB-8363-E8FD489BE021}"/>
          </ac:graphicFrameMkLst>
        </pc:graphicFrameChg>
      </pc:sldChg>
      <pc:sldChg chg="add del">
        <pc:chgData name="Kasalová Dagmar" userId="1fe919ee-57c2-43d6-bebd-f1193787804e" providerId="ADAL" clId="{B86952B2-263C-4393-9347-68B48A11E6B2}" dt="2025-12-15T15:02:36.283" v="217" actId="47"/>
        <pc:sldMkLst>
          <pc:docMk/>
          <pc:sldMk cId="698288658" sldId="267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krajlbc-my.sharepoint.com/personal/dagmar_kasalova_kraj-lbc_cz/Documents/12_Moje%20pracovn&#237;/EDUCa%20pr&#367;zkum/Educa_vyhodnocen&#237;_dat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krajlbc-my.sharepoint.com/personal/dagmar_kasalova_kraj-lbc_cz/Documents/12_Moje%20pracovn&#237;/EDUCa%20pr&#367;zkum/Educa_vyhodnocen&#237;_data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krajlbc-my.sharepoint.com/personal/dagmar_kasalova_kraj-lbc_cz/Documents/12_Moje%20pracovn&#237;/EDUCa%20pr&#367;zkum/Educa_vyhodnocen&#237;_data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krajlbc-my.sharepoint.com/personal/dagmar_kasalova_kraj-lbc_cz/Documents/12_Moje%20pracovn&#237;/EDUCa%20pr&#367;zkum/Educa_vyhodnocen&#237;_data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krajlbc-my.sharepoint.com/personal/dagmar_kasalova_kraj-lbc_cz/Documents/12_Moje%20pracovn&#237;/EDUCa%20pr&#367;zkum/Educa_vyhodnocen&#237;_data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Účast středních škol</a:t>
            </a:r>
            <a:r>
              <a:rPr lang="cs-CZ" baseline="0"/>
              <a:t> v roce 2024</a:t>
            </a:r>
            <a:r>
              <a:rPr lang="cs-CZ"/>
              <a:t> v procentech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9BE8-42A0-9ED6-3F0951D144C1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9BE8-42A0-9ED6-3F0951D144C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List2!$A$8:$B$8</c:f>
              <c:strCache>
                <c:ptCount val="2"/>
                <c:pt idx="0">
                  <c:v>Neúčast</c:v>
                </c:pt>
                <c:pt idx="1">
                  <c:v>Účast</c:v>
                </c:pt>
              </c:strCache>
            </c:strRef>
          </c:cat>
          <c:val>
            <c:numRef>
              <c:f>List2!$A$9:$B$9</c:f>
              <c:numCache>
                <c:formatCode>General</c:formatCode>
                <c:ptCount val="2"/>
                <c:pt idx="0">
                  <c:v>16</c:v>
                </c:pt>
                <c:pt idx="1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BE8-42A0-9ED6-3F0951D144C1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Účast středních škol v roce 2025 v procentech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6EB1-43D4-981E-E17A290EC927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6EB1-43D4-981E-E17A290EC92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List2!$A$11:$B$11</c:f>
              <c:strCache>
                <c:ptCount val="2"/>
                <c:pt idx="0">
                  <c:v>Neúčast</c:v>
                </c:pt>
                <c:pt idx="1">
                  <c:v>Účast</c:v>
                </c:pt>
              </c:strCache>
            </c:strRef>
          </c:cat>
          <c:val>
            <c:numRef>
              <c:f>List2!$A$12:$B$12</c:f>
              <c:numCache>
                <c:formatCode>General</c:formatCode>
                <c:ptCount val="2"/>
                <c:pt idx="0">
                  <c:v>15</c:v>
                </c:pt>
                <c:pt idx="1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EB1-43D4-981E-E17A290EC927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b="1"/>
              <a:t>Náklady středních škol po jednotlivých položkách v %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bar"/>
        <c:grouping val="stacked"/>
        <c:varyColors val="0"/>
        <c:ser>
          <c:idx val="1"/>
          <c:order val="1"/>
          <c:tx>
            <c:strRef>
              <c:f>List2!$L$29</c:f>
              <c:strCache>
                <c:ptCount val="1"/>
                <c:pt idx="0">
                  <c:v>PRONÁJEM VÝSTAVNÍCH PROSTOR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(List2!$N$28,List2!$P$28)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(List2!$N$29,List2!$P$29)</c:f>
              <c:numCache>
                <c:formatCode>0.00%</c:formatCode>
                <c:ptCount val="2"/>
                <c:pt idx="0">
                  <c:v>0.31911951750102779</c:v>
                </c:pt>
                <c:pt idx="1">
                  <c:v>0.35417079367061782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3E-487B-9941-C38C7CA7C766}"/>
            </c:ext>
          </c:extLst>
        </c:ser>
        <c:ser>
          <c:idx val="2"/>
          <c:order val="2"/>
          <c:tx>
            <c:strRef>
              <c:f>List2!$L$30</c:f>
              <c:strCache>
                <c:ptCount val="1"/>
                <c:pt idx="0">
                  <c:v>VYBAVENÍ STÁNKU - nábytek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(List2!$N$28,List2!$P$28)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(List2!$N$30,List2!$P$30)</c:f>
              <c:numCache>
                <c:formatCode>0.00%</c:formatCode>
                <c:ptCount val="2"/>
                <c:pt idx="0">
                  <c:v>2.6935497065134241E-2</c:v>
                </c:pt>
                <c:pt idx="1">
                  <c:v>3.1222720502199097E-2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53E-487B-9941-C38C7CA7C766}"/>
            </c:ext>
          </c:extLst>
        </c:ser>
        <c:ser>
          <c:idx val="3"/>
          <c:order val="3"/>
          <c:tx>
            <c:strRef>
              <c:f>List2!$L$31</c:f>
              <c:strCache>
                <c:ptCount val="1"/>
                <c:pt idx="0">
                  <c:v>VYBAVENÍ STÁNKU - elektřina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9.352909189777056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53E-487B-9941-C38C7CA7C766}"/>
                </c:ext>
              </c:extLst>
            </c:dLbl>
            <c:dLbl>
              <c:idx val="1"/>
              <c:layout>
                <c:manualLayout>
                  <c:x val="-8.1142453753100692E-17"/>
                  <c:y val="-8.917890157694401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53E-487B-9941-C38C7CA7C76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(List2!$N$28,List2!$P$28)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(List2!$N$31,List2!$P$31)</c:f>
              <c:numCache>
                <c:formatCode>0.00%</c:formatCode>
                <c:ptCount val="2"/>
                <c:pt idx="0">
                  <c:v>3.951808258823822E-3</c:v>
                </c:pt>
                <c:pt idx="1">
                  <c:v>2.9937912051935683E-3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53E-487B-9941-C38C7CA7C766}"/>
            </c:ext>
          </c:extLst>
        </c:ser>
        <c:ser>
          <c:idx val="4"/>
          <c:order val="4"/>
          <c:tx>
            <c:strRef>
              <c:f>List2!$L$32</c:f>
              <c:strCache>
                <c:ptCount val="1"/>
                <c:pt idx="0">
                  <c:v>VYBAVENÍ STÁNKU - polepy v aréně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7.294832390276405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DCB-4D2A-AFCF-1CFA52B68A84}"/>
                </c:ext>
              </c:extLst>
            </c:dLbl>
            <c:dLbl>
              <c:idx val="1"/>
              <c:layout>
                <c:manualLayout>
                  <c:x val="-2.1029833406317953E-2"/>
                  <c:y val="7.978722926864817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DCB-4D2A-AFCF-1CFA52B68A8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(List2!$N$28,List2!$P$28)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(List2!$N$32,List2!$P$32)</c:f>
              <c:numCache>
                <c:formatCode>0.00%</c:formatCode>
                <c:ptCount val="2"/>
                <c:pt idx="0">
                  <c:v>3.1916064713662942E-2</c:v>
                </c:pt>
                <c:pt idx="1">
                  <c:v>2.8951625967689056E-2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53E-487B-9941-C38C7CA7C766}"/>
            </c:ext>
          </c:extLst>
        </c:ser>
        <c:ser>
          <c:idx val="5"/>
          <c:order val="5"/>
          <c:tx>
            <c:strRef>
              <c:f>List2!$L$33</c:f>
              <c:strCache>
                <c:ptCount val="1"/>
                <c:pt idx="0">
                  <c:v>PROPAGAČNÍ TISKOVINY ŠKOLY - katalogy, brožury, letáky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0"/>
                  <c:y val="-7.294832390276405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DCB-4D2A-AFCF-1CFA52B68A8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(List2!$N$28,List2!$P$28)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(List2!$N$33,List2!$P$33)</c:f>
              <c:numCache>
                <c:formatCode>0.00%</c:formatCode>
                <c:ptCount val="2"/>
                <c:pt idx="0">
                  <c:v>8.55728414079438E-2</c:v>
                </c:pt>
                <c:pt idx="1">
                  <c:v>2.5688490545103828E-2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53E-487B-9941-C38C7CA7C766}"/>
            </c:ext>
          </c:extLst>
        </c:ser>
        <c:ser>
          <c:idx val="6"/>
          <c:order val="6"/>
          <c:tx>
            <c:strRef>
              <c:f>List2!$L$34</c:f>
              <c:strCache>
                <c:ptCount val="1"/>
                <c:pt idx="0">
                  <c:v>PROPAGAČNÍ TISKOVINY ŠKOLY - polepy mimo arénu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1.0986889366669826E-16"/>
                  <c:y val="7.723439692970843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53E-487B-9941-C38C7CA7C76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(List2!$N$28,List2!$P$28)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(List2!$N$34,List2!$P$34)</c:f>
              <c:numCache>
                <c:formatCode>0.00%</c:formatCode>
                <c:ptCount val="2"/>
                <c:pt idx="0">
                  <c:v>8.5171452599583905E-2</c:v>
                </c:pt>
                <c:pt idx="1">
                  <c:v>1.2476164140034326E-2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53E-487B-9941-C38C7CA7C766}"/>
            </c:ext>
          </c:extLst>
        </c:ser>
        <c:ser>
          <c:idx val="7"/>
          <c:order val="7"/>
          <c:tx>
            <c:strRef>
              <c:f>List2!$L$35</c:f>
              <c:strCache>
                <c:ptCount val="1"/>
                <c:pt idx="0">
                  <c:v>PROPAGAČNÍ PŘEDMĚTY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(List2!$N$28,List2!$P$28)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(List2!$N$35,List2!$P$35)</c:f>
              <c:numCache>
                <c:formatCode>0.00%</c:formatCode>
                <c:ptCount val="2"/>
                <c:pt idx="0">
                  <c:v>0.14648880259684249</c:v>
                </c:pt>
                <c:pt idx="1">
                  <c:v>0.17362274672858599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C53E-487B-9941-C38C7CA7C766}"/>
            </c:ext>
          </c:extLst>
        </c:ser>
        <c:ser>
          <c:idx val="8"/>
          <c:order val="8"/>
          <c:tx>
            <c:strRef>
              <c:f>List2!$L$36</c:f>
              <c:strCache>
                <c:ptCount val="1"/>
                <c:pt idx="0">
                  <c:v>PREZENTACE ŠKOLY EDUCAZÍN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8.1142453753100692E-17"/>
                  <c:y val="-0.1044045676998368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53E-487B-9941-C38C7CA7C766}"/>
                </c:ext>
              </c:extLst>
            </c:dLbl>
            <c:dLbl>
              <c:idx val="1"/>
              <c:layout>
                <c:manualLayout>
                  <c:x val="-8.1142453753100692E-17"/>
                  <c:y val="-8.70038064165307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53E-487B-9941-C38C7CA7C76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(List2!$N$28,List2!$P$28)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(List2!$N$36,List2!$P$36)</c:f>
              <c:numCache>
                <c:formatCode>0.00%</c:formatCode>
                <c:ptCount val="2"/>
                <c:pt idx="0">
                  <c:v>1.0004240836788391E-2</c:v>
                </c:pt>
                <c:pt idx="1">
                  <c:v>1.1540321497773695E-2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C53E-487B-9941-C38C7CA7C766}"/>
            </c:ext>
          </c:extLst>
        </c:ser>
        <c:ser>
          <c:idx val="9"/>
          <c:order val="9"/>
          <c:tx>
            <c:strRef>
              <c:f>List2!$L$37</c:f>
              <c:strCache>
                <c:ptCount val="1"/>
                <c:pt idx="0">
                  <c:v>PREZENTACE ŠKOLY NA PÓDIU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numRef>
              <c:f>(List2!$N$28,List2!$P$28)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(List2!$N$37,List2!$P$37)</c:f>
              <c:numCache>
                <c:formatCode>0.00%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C53E-487B-9941-C38C7CA7C766}"/>
            </c:ext>
          </c:extLst>
        </c:ser>
        <c:ser>
          <c:idx val="10"/>
          <c:order val="10"/>
          <c:tx>
            <c:strRef>
              <c:f>List2!$L$38</c:f>
              <c:strCache>
                <c:ptCount val="1"/>
                <c:pt idx="0">
                  <c:v>REKLAMA V ARÉNĚ</c:v>
                </c:pt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(List2!$N$28,List2!$P$28)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(List2!$N$38,List2!$P$38)</c:f>
              <c:numCache>
                <c:formatCode>0.00%</c:formatCode>
                <c:ptCount val="2"/>
                <c:pt idx="0">
                  <c:v>6.3804186499424834E-2</c:v>
                </c:pt>
                <c:pt idx="1">
                  <c:v>9.4301189927738657E-2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C53E-487B-9941-C38C7CA7C766}"/>
            </c:ext>
          </c:extLst>
        </c:ser>
        <c:ser>
          <c:idx val="11"/>
          <c:order val="11"/>
          <c:tx>
            <c:strRef>
              <c:f>List2!$L$39</c:f>
              <c:strCache>
                <c:ptCount val="1"/>
                <c:pt idx="0">
                  <c:v>PERSONÁLNÍ ZAJIŠTĚNÍ STÁNKU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(List2!$N$28,List2!$P$28)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(List2!$N$39,List2!$P$39)</c:f>
              <c:numCache>
                <c:formatCode>0.00%</c:formatCode>
                <c:ptCount val="2"/>
                <c:pt idx="0">
                  <c:v>0.14146632756321448</c:v>
                </c:pt>
                <c:pt idx="1">
                  <c:v>0.14201110009517007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C53E-487B-9941-C38C7CA7C766}"/>
            </c:ext>
          </c:extLst>
        </c:ser>
        <c:ser>
          <c:idx val="12"/>
          <c:order val="12"/>
          <c:tx>
            <c:strRef>
              <c:f>List2!$L$40</c:f>
              <c:strCache>
                <c:ptCount val="1"/>
                <c:pt idx="0">
                  <c:v>JINÉ NÁKLADY</c:v>
                </c:pt>
              </c:strCache>
            </c:strRef>
          </c:tx>
          <c:spPr>
            <a:solidFill>
              <a:schemeClr val="accent1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(List2!$N$28,List2!$P$28)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(List2!$N$40,List2!$P$40)</c:f>
              <c:numCache>
                <c:formatCode>0.00%</c:formatCode>
                <c:ptCount val="2"/>
                <c:pt idx="0">
                  <c:v>8.5569260957553267E-2</c:v>
                </c:pt>
                <c:pt idx="1">
                  <c:v>0.12302105571989391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C53E-487B-9941-C38C7CA7C76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317992992"/>
        <c:axId val="317996352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List2!$L$28</c15:sqref>
                        </c15:formulaRef>
                      </c:ext>
                    </c:extLst>
                    <c:strCache>
                      <c:ptCount val="1"/>
                      <c:pt idx="0">
                        <c:v>Název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>
                      <c:ext uri="{02D57815-91ED-43cb-92C2-25804820EDAC}">
                        <c15:formulaRef>
                          <c15:sqref>(List2!$N$28,List2!$P$28)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2024</c:v>
                      </c:pt>
                      <c:pt idx="1">
                        <c:v>2025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(List2!$N$28,List2!$P$28)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2024</c:v>
                      </c:pt>
                      <c:pt idx="1">
                        <c:v>2025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11-C53E-487B-9941-C38C7CA7C766}"/>
                  </c:ext>
                </c:extLst>
              </c15:ser>
            </c15:filteredBarSeries>
          </c:ext>
        </c:extLst>
      </c:barChart>
      <c:catAx>
        <c:axId val="3179929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17996352"/>
        <c:crosses val="autoZero"/>
        <c:auto val="0"/>
        <c:lblAlgn val="ctr"/>
        <c:lblOffset val="100"/>
        <c:noMultiLvlLbl val="0"/>
      </c:catAx>
      <c:valAx>
        <c:axId val="317996352"/>
        <c:scaling>
          <c:orientation val="minMax"/>
          <c:max val="1"/>
        </c:scaling>
        <c:delete val="1"/>
        <c:axPos val="b"/>
        <c:numFmt formatCode="0.00%" sourceLinked="1"/>
        <c:majorTickMark val="none"/>
        <c:minorTickMark val="none"/>
        <c:tickLblPos val="nextTo"/>
        <c:crossAx val="31799299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List2!$R$1</c:f>
              <c:strCache>
                <c:ptCount val="1"/>
                <c:pt idx="0">
                  <c:v>Náklady středních škol v roce 2024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(List2!$Q$2:$Q$5,List2!$Q$7:$Q$17,List2!$Q$19:$Q$21)</c:f>
              <c:strCache>
                <c:ptCount val="18"/>
                <c:pt idx="0">
                  <c:v>Střední průmyslová škola a Vyšší odborná škola, Liberec, příspěvková organizace</c:v>
                </c:pt>
                <c:pt idx="1">
                  <c:v>Střední zdravotnická škola a Vyšší odborná škola zdravotnická, Liberec, Kostelní 9, příspěvková organizace</c:v>
                </c:pt>
                <c:pt idx="2">
                  <c:v>Střední škola hospodářská a lesnická, Bělíkova 1387, Frýdlant. příspěvková organizace</c:v>
                </c:pt>
                <c:pt idx="3">
                  <c:v>Střední škola a Mateřská škola, Liberec, Na Bojišti 15, příspěvková organizace</c:v>
                </c:pt>
                <c:pt idx="4">
                  <c:v>Integrovaná střední škola, Vysoké nad Jizerou, Dr. Farského 300, příspěvková organizace Dr. Farského 300  512 11 Vysoké nad Jizerou</c:v>
                </c:pt>
                <c:pt idx="5">
                  <c:v>Střední odborná škola Liberec, jablonecká 999, p.o.</c:v>
                </c:pt>
                <c:pt idx="6">
                  <c:v>Vyšší odborná škola sklářská a Střední škola Nový Bor, Wolkerova 316, příspěvková organizace</c:v>
                </c:pt>
                <c:pt idx="7">
                  <c:v>Střední škola gastronomie a služeb, Liberec, Dvorská 447/29, příspěvková organizace</c:v>
                </c:pt>
                <c:pt idx="8">
                  <c:v>Střední průmyslová škola technická, Belgická 4852, Jablonec nad Nisou, p.o.</c:v>
                </c:pt>
                <c:pt idx="9">
                  <c:v>Gymnázium F. X. Šaldy, Liberec</c:v>
                </c:pt>
                <c:pt idx="10">
                  <c:v>Obchodní akademie, Hotelová škola a Střední odborná škola, Turnov, Zborovská 519, příspěvková organizace</c:v>
                </c:pt>
                <c:pt idx="11">
                  <c:v>Střední zdravotnická škola, Turnov, 28. října 1390, příspěvková organizace</c:v>
                </c:pt>
                <c:pt idx="12">
                  <c:v>Střední škola řemesel a služeb, Jablonec nad Nisou, Smetanova 66, příspěvková organizace</c:v>
                </c:pt>
                <c:pt idx="13">
                  <c:v>Střední uměleckoprůmyslová škola a Vyšší odborná škola, Turnov, Skálova 373, příspěvková organizace</c:v>
                </c:pt>
                <c:pt idx="14">
                  <c:v>Střední škola, Lomnice nad Popelkou, Antala Staška 213, příspěvková organizace </c:v>
                </c:pt>
                <c:pt idx="15">
                  <c:v>Střední škola, Semily, příspěvková organizace</c:v>
                </c:pt>
                <c:pt idx="16">
                  <c:v>Gymnázium a SOŠPg, Liberec, Jeronýmova 425/27, p. o.</c:v>
                </c:pt>
                <c:pt idx="17">
                  <c:v>Střední uměleckoprůmyslová škola sklářská Kamenický Šenov, p.o.</c:v>
                </c:pt>
              </c:strCache>
              <c:extLst/>
            </c:strRef>
          </c:cat>
          <c:val>
            <c:numRef>
              <c:f>(List2!$R$2:$R$5,List2!$R$7:$R$17,List2!$R$19:$R$21)</c:f>
              <c:numCache>
                <c:formatCode>General</c:formatCode>
                <c:ptCount val="18"/>
                <c:pt idx="0">
                  <c:v>371837</c:v>
                </c:pt>
                <c:pt idx="1">
                  <c:v>155264.5</c:v>
                </c:pt>
                <c:pt idx="2">
                  <c:v>125492</c:v>
                </c:pt>
                <c:pt idx="3">
                  <c:v>116174.2</c:v>
                </c:pt>
                <c:pt idx="4">
                  <c:v>85599</c:v>
                </c:pt>
                <c:pt idx="5">
                  <c:v>83000</c:v>
                </c:pt>
                <c:pt idx="6">
                  <c:v>55363.75</c:v>
                </c:pt>
                <c:pt idx="7">
                  <c:v>52441.4</c:v>
                </c:pt>
                <c:pt idx="8">
                  <c:v>37241.160000000003</c:v>
                </c:pt>
                <c:pt idx="9">
                  <c:v>36636</c:v>
                </c:pt>
                <c:pt idx="10">
                  <c:v>35057</c:v>
                </c:pt>
                <c:pt idx="11">
                  <c:v>34809</c:v>
                </c:pt>
                <c:pt idx="12">
                  <c:v>29118</c:v>
                </c:pt>
                <c:pt idx="13">
                  <c:v>25868.739999999998</c:v>
                </c:pt>
                <c:pt idx="14">
                  <c:v>25000</c:v>
                </c:pt>
                <c:pt idx="15">
                  <c:v>18501</c:v>
                </c:pt>
                <c:pt idx="16">
                  <c:v>15938</c:v>
                </c:pt>
                <c:pt idx="17">
                  <c:v>12834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19B0-409E-84D1-EEC26BD1229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15741728"/>
        <c:axId val="515740288"/>
      </c:barChart>
      <c:catAx>
        <c:axId val="51574172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15740288"/>
        <c:crosses val="autoZero"/>
        <c:auto val="1"/>
        <c:lblAlgn val="ctr"/>
        <c:lblOffset val="100"/>
        <c:noMultiLvlLbl val="0"/>
      </c:catAx>
      <c:valAx>
        <c:axId val="515740288"/>
        <c:scaling>
          <c:orientation val="minMax"/>
          <c:max val="450000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157417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List2!$T$1</c:f>
              <c:strCache>
                <c:ptCount val="1"/>
                <c:pt idx="0">
                  <c:v>Náklady středních škol v roce 2025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List2!$S$2:$S$22</c:f>
              <c:strCache>
                <c:ptCount val="21"/>
                <c:pt idx="0">
                  <c:v>Střední průmyslová škola a Vyšší odborná škola, Liberec, příspěvková organizace</c:v>
                </c:pt>
                <c:pt idx="1">
                  <c:v>Střední škola hospodářská a lesnická, Bělíkova 1387, Frýdlant. příspěvková organizace</c:v>
                </c:pt>
                <c:pt idx="2">
                  <c:v>Střední škola a Mateřská škola, Liberec, Na Bojišti 15, příspěvková organizace</c:v>
                </c:pt>
                <c:pt idx="3">
                  <c:v>Integrovaná střední škola, Vysoké nad Jizerou, Dr. Farského 300, příspěvková organizace Dr. Farského 300  512 11 Vysoké nad Jizerou</c:v>
                </c:pt>
                <c:pt idx="4">
                  <c:v>Střední průmyslová škola stavební, Liberec 1, Sokolovské náměstí 14, příspěvková organizace</c:v>
                </c:pt>
                <c:pt idx="5">
                  <c:v>Střední odborná škola Liberec, jablonecká 999, p.o.</c:v>
                </c:pt>
                <c:pt idx="6">
                  <c:v>Střední škola řemesel a služeb, Jablonec nad Nisou, Smetanova 66, příspěvková organizace</c:v>
                </c:pt>
                <c:pt idx="7">
                  <c:v>Gymnázium F. X. Šaldy, Liberec</c:v>
                </c:pt>
                <c:pt idx="8">
                  <c:v>Střední škola gastronomie a služeb, Liberec, Dvorská 447/29, příspěvková organizace</c:v>
                </c:pt>
                <c:pt idx="9">
                  <c:v>Obchodní akademie, Hotelová škola a Střední odborná škola, Turnov, Zborovská 519, příspěvková organizace</c:v>
                </c:pt>
                <c:pt idx="10">
                  <c:v>Střední průmyslová škola technická, Belgická 4852, Jablonec nad Nisou, p.o.</c:v>
                </c:pt>
                <c:pt idx="11">
                  <c:v>Vyšší odborná škola sklářská a Střední škola Nový Bor, Wolkerova 316, příspěvková organizace</c:v>
                </c:pt>
                <c:pt idx="12">
                  <c:v>Střední škola, Lomnice nad Popelkou, Antala Staška 213, příspěvková organizace </c:v>
                </c:pt>
                <c:pt idx="13">
                  <c:v>Střední zdravotnická škola, Turnov, 28. října 1390, příspěvková organizace</c:v>
                </c:pt>
                <c:pt idx="14">
                  <c:v>Obchodní akademie a Jazyková škola s právem státní jazykové zkoušky, Liberec, Šamánkova 500/8, příspěvková organizace</c:v>
                </c:pt>
                <c:pt idx="15">
                  <c:v>Gymnázium a SOŠPg, Liberec, Jeronýmova 425/27, p. o.</c:v>
                </c:pt>
                <c:pt idx="16">
                  <c:v>Střední uměleckoprůmyslová škola a Vyšší odborná škola, Turnov, Skálova 373, příspěvková organizace</c:v>
                </c:pt>
                <c:pt idx="17">
                  <c:v>Vyšší odborná škola mezinárodního obchodu a Obchodní akademie, Jablonec nad Nisou, Horní náměstí 15, příspěvková organizace</c:v>
                </c:pt>
                <c:pt idx="18">
                  <c:v>Střední škola, Semily, příspěvková organizace</c:v>
                </c:pt>
                <c:pt idx="19">
                  <c:v>Střední uměleckoprůmyslová škola sklářská Kamenický Šenov, p.o.</c:v>
                </c:pt>
                <c:pt idx="20">
                  <c:v>Střední zdravotnická škola a Vyšší odborná škola zdravotnická, Liberec, Kostelní 9, příspěvková organizace</c:v>
                </c:pt>
              </c:strCache>
            </c:strRef>
          </c:cat>
          <c:val>
            <c:numRef>
              <c:f>List2!$T$2:$T$22</c:f>
              <c:numCache>
                <c:formatCode>General</c:formatCode>
                <c:ptCount val="21"/>
                <c:pt idx="0">
                  <c:v>444442</c:v>
                </c:pt>
                <c:pt idx="1">
                  <c:v>96912</c:v>
                </c:pt>
                <c:pt idx="2">
                  <c:v>88606.950000000012</c:v>
                </c:pt>
                <c:pt idx="3">
                  <c:v>86099</c:v>
                </c:pt>
                <c:pt idx="4">
                  <c:v>76285</c:v>
                </c:pt>
                <c:pt idx="5">
                  <c:v>59000</c:v>
                </c:pt>
                <c:pt idx="6">
                  <c:v>49931</c:v>
                </c:pt>
                <c:pt idx="7">
                  <c:v>42422</c:v>
                </c:pt>
                <c:pt idx="8">
                  <c:v>38611.100000000006</c:v>
                </c:pt>
                <c:pt idx="9">
                  <c:v>35057</c:v>
                </c:pt>
                <c:pt idx="10">
                  <c:v>31835.79</c:v>
                </c:pt>
                <c:pt idx="11">
                  <c:v>29313.85</c:v>
                </c:pt>
                <c:pt idx="12">
                  <c:v>24500</c:v>
                </c:pt>
                <c:pt idx="13">
                  <c:v>23508</c:v>
                </c:pt>
                <c:pt idx="14">
                  <c:v>22287</c:v>
                </c:pt>
                <c:pt idx="15">
                  <c:v>22026</c:v>
                </c:pt>
                <c:pt idx="16">
                  <c:v>16887.04</c:v>
                </c:pt>
                <c:pt idx="17">
                  <c:v>15200</c:v>
                </c:pt>
                <c:pt idx="18">
                  <c:v>15028</c:v>
                </c:pt>
                <c:pt idx="19">
                  <c:v>10019</c:v>
                </c:pt>
                <c:pt idx="20">
                  <c:v>9256.5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0A4-4EB4-856C-392068B6D6E0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15741728"/>
        <c:axId val="515740288"/>
      </c:barChart>
      <c:catAx>
        <c:axId val="51574172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15740288"/>
        <c:crosses val="autoZero"/>
        <c:auto val="1"/>
        <c:lblAlgn val="ctr"/>
        <c:lblOffset val="100"/>
        <c:noMultiLvlLbl val="0"/>
      </c:catAx>
      <c:valAx>
        <c:axId val="515740288"/>
        <c:scaling>
          <c:orientation val="minMax"/>
          <c:max val="450000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157417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none" spc="2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Porovnání nákladů jednotlivých středních škol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cap="none" spc="2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List2!$G$1</c:f>
              <c:strCache>
                <c:ptCount val="1"/>
                <c:pt idx="0">
                  <c:v>Náklady 2024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List2!$F$2:$F$22</c:f>
              <c:strCache>
                <c:ptCount val="21"/>
                <c:pt idx="0">
                  <c:v>Střední odborná škola Liberec, jablonecká 999, p.o.</c:v>
                </c:pt>
                <c:pt idx="1">
                  <c:v>Gymnázium a SOŠPg, Liberec, Jeronýmova 425/27, p. o.</c:v>
                </c:pt>
                <c:pt idx="2">
                  <c:v>Střední zdravotnická škola, Turnov, 28. října 1390, příspěvková organizace</c:v>
                </c:pt>
                <c:pt idx="3">
                  <c:v>Vyšší odborná škola sklářská a Střední škola Nový Bor, Wolkerova 316, příspěvková organizace</c:v>
                </c:pt>
                <c:pt idx="4">
                  <c:v>Střední průmyslová škola technická, Belgická 4852, Jablonec nad Nisou, p.o.</c:v>
                </c:pt>
                <c:pt idx="5">
                  <c:v>Střední škola, Semily, příspěvková organizace</c:v>
                </c:pt>
                <c:pt idx="6">
                  <c:v>Střední škola řemesel a služeb, Jablonec nad Nisou, Smetanova 66, příspěvková organizace</c:v>
                </c:pt>
                <c:pt idx="7">
                  <c:v>Střední škola gastronomie a služeb, Liberec, Dvorská 447/29, příspěvková organizace</c:v>
                </c:pt>
                <c:pt idx="8">
                  <c:v>Střední škola a Mateřská škola, Liberec, Na Bojišti 15, příspěvková organizace</c:v>
                </c:pt>
                <c:pt idx="9">
                  <c:v>Střední uměleckoprůmyslová škola sklářská Kamenický Šenov, p.o.</c:v>
                </c:pt>
                <c:pt idx="10">
                  <c:v>Střední zdravotnická škola a Vyšší odborná škola zdravotnická, Liberec, Kostelní 9, příspěvková organizace</c:v>
                </c:pt>
                <c:pt idx="11">
                  <c:v>Střední škola hospodářská a lesnická, Bělíkova 1387, Frýdlant. příspěvková organizace</c:v>
                </c:pt>
                <c:pt idx="12">
                  <c:v>Střední uměleckoprůmyslová škola a Vyšší odborná škola, Turnov, Skálova 373, příspěvková organizace</c:v>
                </c:pt>
                <c:pt idx="13">
                  <c:v>Integrovaná střední škola, Vysoké nad Jizerou, Dr. Farského 300, příspěvková organizace Dr. Farského 300  512 11 Vysoké nad Jizerou</c:v>
                </c:pt>
                <c:pt idx="14">
                  <c:v>Obchodní akademie, Hotelová škola a Střední odborná škola, Turnov, Zborovská 519, příspěvková organizace</c:v>
                </c:pt>
                <c:pt idx="15">
                  <c:v>Střední průmyslová škola stavební, Liberec 1, Sokolovské náměstí 14, příspěvková organizace</c:v>
                </c:pt>
                <c:pt idx="16">
                  <c:v>Střední škola, Lomnice nad Popelkou, Antala Staška 213, příspěvková organizace </c:v>
                </c:pt>
                <c:pt idx="17">
                  <c:v>Gymnázium F. X. Šaldy, Liberec</c:v>
                </c:pt>
                <c:pt idx="18">
                  <c:v>Obchodní akademie a Jazyková škola s právem státní jazykové zkoušky, Liberec, Šamánkova 500/8, příspěvková organizace</c:v>
                </c:pt>
                <c:pt idx="19">
                  <c:v>Vyšší odborná škola mezinárodního obchodu a Obchodní akademie, Jablonec nad Nisou, Horní náměstí 15, příspěvková organizace</c:v>
                </c:pt>
                <c:pt idx="20">
                  <c:v>Střední průmyslová škola a Vyšší odborná škola, Liberec, příspěvková organizace</c:v>
                </c:pt>
              </c:strCache>
            </c:strRef>
          </c:cat>
          <c:val>
            <c:numRef>
              <c:f>List2!$G$2:$G$22</c:f>
              <c:numCache>
                <c:formatCode>General</c:formatCode>
                <c:ptCount val="21"/>
                <c:pt idx="0">
                  <c:v>83000</c:v>
                </c:pt>
                <c:pt idx="1">
                  <c:v>15938</c:v>
                </c:pt>
                <c:pt idx="2">
                  <c:v>34809</c:v>
                </c:pt>
                <c:pt idx="3">
                  <c:v>55363.75</c:v>
                </c:pt>
                <c:pt idx="4">
                  <c:v>37241.160000000003</c:v>
                </c:pt>
                <c:pt idx="5">
                  <c:v>18501</c:v>
                </c:pt>
                <c:pt idx="6">
                  <c:v>29118</c:v>
                </c:pt>
                <c:pt idx="7">
                  <c:v>52441.4</c:v>
                </c:pt>
                <c:pt idx="8">
                  <c:v>116174.2</c:v>
                </c:pt>
                <c:pt idx="9">
                  <c:v>12834</c:v>
                </c:pt>
                <c:pt idx="10">
                  <c:v>155264.5</c:v>
                </c:pt>
                <c:pt idx="11">
                  <c:v>125492</c:v>
                </c:pt>
                <c:pt idx="12">
                  <c:v>25868.739999999998</c:v>
                </c:pt>
                <c:pt idx="13">
                  <c:v>85599</c:v>
                </c:pt>
                <c:pt idx="14">
                  <c:v>35057</c:v>
                </c:pt>
                <c:pt idx="15">
                  <c:v>89418</c:v>
                </c:pt>
                <c:pt idx="16">
                  <c:v>25000</c:v>
                </c:pt>
                <c:pt idx="17">
                  <c:v>36636</c:v>
                </c:pt>
                <c:pt idx="18">
                  <c:v>0</c:v>
                </c:pt>
                <c:pt idx="19">
                  <c:v>22570</c:v>
                </c:pt>
                <c:pt idx="20">
                  <c:v>371837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B5-48FF-A985-9D36F538FBBA}"/>
            </c:ext>
          </c:extLst>
        </c:ser>
        <c:ser>
          <c:idx val="1"/>
          <c:order val="1"/>
          <c:tx>
            <c:strRef>
              <c:f>List2!$I$1</c:f>
              <c:strCache>
                <c:ptCount val="1"/>
                <c:pt idx="0">
                  <c:v>Náklady 2025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lumMod val="110000"/>
                    <a:satMod val="105000"/>
                    <a:tint val="67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List2!$F$2:$F$22</c:f>
              <c:strCache>
                <c:ptCount val="21"/>
                <c:pt idx="0">
                  <c:v>Střední odborná škola Liberec, jablonecká 999, p.o.</c:v>
                </c:pt>
                <c:pt idx="1">
                  <c:v>Gymnázium a SOŠPg, Liberec, Jeronýmova 425/27, p. o.</c:v>
                </c:pt>
                <c:pt idx="2">
                  <c:v>Střední zdravotnická škola, Turnov, 28. října 1390, příspěvková organizace</c:v>
                </c:pt>
                <c:pt idx="3">
                  <c:v>Vyšší odborná škola sklářská a Střední škola Nový Bor, Wolkerova 316, příspěvková organizace</c:v>
                </c:pt>
                <c:pt idx="4">
                  <c:v>Střední průmyslová škola technická, Belgická 4852, Jablonec nad Nisou, p.o.</c:v>
                </c:pt>
                <c:pt idx="5">
                  <c:v>Střední škola, Semily, příspěvková organizace</c:v>
                </c:pt>
                <c:pt idx="6">
                  <c:v>Střední škola řemesel a služeb, Jablonec nad Nisou, Smetanova 66, příspěvková organizace</c:v>
                </c:pt>
                <c:pt idx="7">
                  <c:v>Střední škola gastronomie a služeb, Liberec, Dvorská 447/29, příspěvková organizace</c:v>
                </c:pt>
                <c:pt idx="8">
                  <c:v>Střední škola a Mateřská škola, Liberec, Na Bojišti 15, příspěvková organizace</c:v>
                </c:pt>
                <c:pt idx="9">
                  <c:v>Střední uměleckoprůmyslová škola sklářská Kamenický Šenov, p.o.</c:v>
                </c:pt>
                <c:pt idx="10">
                  <c:v>Střední zdravotnická škola a Vyšší odborná škola zdravotnická, Liberec, Kostelní 9, příspěvková organizace</c:v>
                </c:pt>
                <c:pt idx="11">
                  <c:v>Střední škola hospodářská a lesnická, Bělíkova 1387, Frýdlant. příspěvková organizace</c:v>
                </c:pt>
                <c:pt idx="12">
                  <c:v>Střední uměleckoprůmyslová škola a Vyšší odborná škola, Turnov, Skálova 373, příspěvková organizace</c:v>
                </c:pt>
                <c:pt idx="13">
                  <c:v>Integrovaná střední škola, Vysoké nad Jizerou, Dr. Farského 300, příspěvková organizace Dr. Farského 300  512 11 Vysoké nad Jizerou</c:v>
                </c:pt>
                <c:pt idx="14">
                  <c:v>Obchodní akademie, Hotelová škola a Střední odborná škola, Turnov, Zborovská 519, příspěvková organizace</c:v>
                </c:pt>
                <c:pt idx="15">
                  <c:v>Střední průmyslová škola stavební, Liberec 1, Sokolovské náměstí 14, příspěvková organizace</c:v>
                </c:pt>
                <c:pt idx="16">
                  <c:v>Střední škola, Lomnice nad Popelkou, Antala Staška 213, příspěvková organizace </c:v>
                </c:pt>
                <c:pt idx="17">
                  <c:v>Gymnázium F. X. Šaldy, Liberec</c:v>
                </c:pt>
                <c:pt idx="18">
                  <c:v>Obchodní akademie a Jazyková škola s právem státní jazykové zkoušky, Liberec, Šamánkova 500/8, příspěvková organizace</c:v>
                </c:pt>
                <c:pt idx="19">
                  <c:v>Vyšší odborná škola mezinárodního obchodu a Obchodní akademie, Jablonec nad Nisou, Horní náměstí 15, příspěvková organizace</c:v>
                </c:pt>
                <c:pt idx="20">
                  <c:v>Střední průmyslová škola a Vyšší odborná škola, Liberec, příspěvková organizace</c:v>
                </c:pt>
              </c:strCache>
            </c:strRef>
          </c:cat>
          <c:val>
            <c:numRef>
              <c:f>List2!$I$2:$I$22</c:f>
              <c:numCache>
                <c:formatCode>General</c:formatCode>
                <c:ptCount val="21"/>
                <c:pt idx="0">
                  <c:v>59000</c:v>
                </c:pt>
                <c:pt idx="1">
                  <c:v>22026</c:v>
                </c:pt>
                <c:pt idx="2">
                  <c:v>23508</c:v>
                </c:pt>
                <c:pt idx="3">
                  <c:v>29313.85</c:v>
                </c:pt>
                <c:pt idx="4">
                  <c:v>31835.79</c:v>
                </c:pt>
                <c:pt idx="5">
                  <c:v>15028</c:v>
                </c:pt>
                <c:pt idx="6">
                  <c:v>49931</c:v>
                </c:pt>
                <c:pt idx="7">
                  <c:v>38611.100000000006</c:v>
                </c:pt>
                <c:pt idx="8">
                  <c:v>88606.950000000012</c:v>
                </c:pt>
                <c:pt idx="9">
                  <c:v>10019</c:v>
                </c:pt>
                <c:pt idx="10">
                  <c:v>9256.5</c:v>
                </c:pt>
                <c:pt idx="11">
                  <c:v>96912</c:v>
                </c:pt>
                <c:pt idx="12">
                  <c:v>16887.04</c:v>
                </c:pt>
                <c:pt idx="13">
                  <c:v>86099</c:v>
                </c:pt>
                <c:pt idx="14">
                  <c:v>35057</c:v>
                </c:pt>
                <c:pt idx="15">
                  <c:v>76285</c:v>
                </c:pt>
                <c:pt idx="16">
                  <c:v>24500</c:v>
                </c:pt>
                <c:pt idx="17">
                  <c:v>42422</c:v>
                </c:pt>
                <c:pt idx="18">
                  <c:v>22287</c:v>
                </c:pt>
                <c:pt idx="19">
                  <c:v>15200</c:v>
                </c:pt>
                <c:pt idx="20">
                  <c:v>444442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6B5-48FF-A985-9D36F538FB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60237856"/>
        <c:axId val="660241216"/>
      </c:barChart>
      <c:catAx>
        <c:axId val="6602378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660241216"/>
        <c:crosses val="autoZero"/>
        <c:auto val="1"/>
        <c:lblAlgn val="ctr"/>
        <c:lblOffset val="100"/>
        <c:noMultiLvlLbl val="0"/>
      </c:catAx>
      <c:valAx>
        <c:axId val="660241216"/>
        <c:scaling>
          <c:orientation val="minMax"/>
          <c:max val="450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660237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19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4CD77-3A69-4059-965F-EDAD3D6AF2AB}" type="datetimeFigureOut">
              <a:rPr lang="cs-CZ" smtClean="0"/>
              <a:t>16.12.2025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3DC56-9D41-4E52-A63F-004FD577961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4877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4CD77-3A69-4059-965F-EDAD3D6AF2AB}" type="datetimeFigureOut">
              <a:rPr lang="cs-CZ" smtClean="0"/>
              <a:t>16.12.2025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3DC56-9D41-4E52-A63F-004FD577961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397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4CD77-3A69-4059-965F-EDAD3D6AF2AB}" type="datetimeFigureOut">
              <a:rPr lang="cs-CZ" smtClean="0"/>
              <a:t>16.12.2025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3DC56-9D41-4E52-A63F-004FD577961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5358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4CD77-3A69-4059-965F-EDAD3D6AF2AB}" type="datetimeFigureOut">
              <a:rPr lang="cs-CZ" smtClean="0"/>
              <a:t>16.12.2025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3DC56-9D41-4E52-A63F-004FD577961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1849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4CD77-3A69-4059-965F-EDAD3D6AF2AB}" type="datetimeFigureOut">
              <a:rPr lang="cs-CZ" smtClean="0"/>
              <a:t>16.12.2025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3DC56-9D41-4E52-A63F-004FD577961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4910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4CD77-3A69-4059-965F-EDAD3D6AF2AB}" type="datetimeFigureOut">
              <a:rPr lang="cs-CZ" smtClean="0"/>
              <a:t>16.12.2025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3DC56-9D41-4E52-A63F-004FD577961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2254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4CD77-3A69-4059-965F-EDAD3D6AF2AB}" type="datetimeFigureOut">
              <a:rPr lang="cs-CZ" smtClean="0"/>
              <a:t>16.12.2025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3DC56-9D41-4E52-A63F-004FD577961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5230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4CD77-3A69-4059-965F-EDAD3D6AF2AB}" type="datetimeFigureOut">
              <a:rPr lang="cs-CZ" smtClean="0"/>
              <a:t>16.12.2025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3DC56-9D41-4E52-A63F-004FD577961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5835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4CD77-3A69-4059-965F-EDAD3D6AF2AB}" type="datetimeFigureOut">
              <a:rPr lang="cs-CZ" smtClean="0"/>
              <a:t>16.12.2025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3DC56-9D41-4E52-A63F-004FD577961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0489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4CD77-3A69-4059-965F-EDAD3D6AF2AB}" type="datetimeFigureOut">
              <a:rPr lang="cs-CZ" smtClean="0"/>
              <a:t>16.12.2025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3DC56-9D41-4E52-A63F-004FD577961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459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4CD77-3A69-4059-965F-EDAD3D6AF2AB}" type="datetimeFigureOut">
              <a:rPr lang="cs-CZ" smtClean="0"/>
              <a:t>16.12.2025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3DC56-9D41-4E52-A63F-004FD577961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1619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A4CD77-3A69-4059-965F-EDAD3D6AF2AB}" type="datetimeFigureOut">
              <a:rPr lang="cs-CZ" smtClean="0"/>
              <a:t>16.12.2025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93DC56-9D41-4E52-A63F-004FD577961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1301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0C1B62-8C2C-60F5-FA45-A49E122F63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EDUCA – veletrh vzdělávání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7BEDF1D-2B36-C8BB-E4A6-574E3BDEEB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344422"/>
            <a:ext cx="6858000" cy="816053"/>
          </a:xfrm>
        </p:spPr>
        <p:txBody>
          <a:bodyPr/>
          <a:lstStyle/>
          <a:p>
            <a:r>
              <a:rPr lang="cs-CZ" dirty="0"/>
              <a:t>Finanční náklady středních škol zřizovaných Libereckým krajem v letech 2024, 2025</a:t>
            </a:r>
          </a:p>
        </p:txBody>
      </p:sp>
    </p:spTree>
    <p:extLst>
      <p:ext uri="{BB962C8B-B14F-4D97-AF65-F5344CB8AC3E}">
        <p14:creationId xmlns:p14="http://schemas.microsoft.com/office/powerpoint/2010/main" val="34096121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7759" y="480060"/>
            <a:ext cx="8428482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Graf 2">
            <a:extLst>
              <a:ext uri="{FF2B5EF4-FFF2-40B4-BE49-F238E27FC236}">
                <a16:creationId xmlns:a16="http://schemas.microsoft.com/office/drawing/2014/main" id="{5BE92FB4-7CE9-498D-8B99-0D79BDEAD6A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1304559"/>
              </p:ext>
            </p:extLst>
          </p:nvPr>
        </p:nvGraphicFramePr>
        <p:xfrm>
          <a:off x="482600" y="643467"/>
          <a:ext cx="8178799" cy="55710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19499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>
            <a:extLst>
              <a:ext uri="{FF2B5EF4-FFF2-40B4-BE49-F238E27FC236}">
                <a16:creationId xmlns:a16="http://schemas.microsoft.com/office/drawing/2014/main" id="{D968A3A1-C514-8CBA-CE58-F6A161B0F1D3}"/>
              </a:ext>
            </a:extLst>
          </p:cNvPr>
          <p:cNvSpPr txBox="1"/>
          <p:nvPr/>
        </p:nvSpPr>
        <p:spPr>
          <a:xfrm>
            <a:off x="1016000" y="5163127"/>
            <a:ext cx="71489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V roce 2024 se z celkem 36 středních škol zřizovaných LK zúčastnilo veletrhu vzdělávání 20 z nich.</a:t>
            </a:r>
          </a:p>
        </p:txBody>
      </p:sp>
      <p:graphicFrame>
        <p:nvGraphicFramePr>
          <p:cNvPr id="2" name="Graf 1">
            <a:extLst>
              <a:ext uri="{FF2B5EF4-FFF2-40B4-BE49-F238E27FC236}">
                <a16:creationId xmlns:a16="http://schemas.microsoft.com/office/drawing/2014/main" id="{475ED6C0-080A-469C-82DC-3E33699E31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10860040"/>
              </p:ext>
            </p:extLst>
          </p:nvPr>
        </p:nvGraphicFramePr>
        <p:xfrm>
          <a:off x="1575809" y="405533"/>
          <a:ext cx="6029326" cy="3990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56859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65F946D-8C62-1A76-8211-FC260C33A5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>
            <a:extLst>
              <a:ext uri="{FF2B5EF4-FFF2-40B4-BE49-F238E27FC236}">
                <a16:creationId xmlns:a16="http://schemas.microsoft.com/office/drawing/2014/main" id="{A81E0DC0-BA01-8EB4-D0F3-B88E123E4475}"/>
              </a:ext>
            </a:extLst>
          </p:cNvPr>
          <p:cNvSpPr txBox="1"/>
          <p:nvPr/>
        </p:nvSpPr>
        <p:spPr>
          <a:xfrm>
            <a:off x="1016000" y="5163127"/>
            <a:ext cx="71489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V roce 2025 se z celkem 36 středních škol zřizovaných LK zúčastnilo veletrhu vzdělávání 21 z nich.</a:t>
            </a:r>
          </a:p>
        </p:txBody>
      </p:sp>
      <p:graphicFrame>
        <p:nvGraphicFramePr>
          <p:cNvPr id="3" name="Graf 2">
            <a:extLst>
              <a:ext uri="{FF2B5EF4-FFF2-40B4-BE49-F238E27FC236}">
                <a16:creationId xmlns:a16="http://schemas.microsoft.com/office/drawing/2014/main" id="{C8397139-90E6-4577-9707-489F95976E8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6970367"/>
              </p:ext>
            </p:extLst>
          </p:nvPr>
        </p:nvGraphicFramePr>
        <p:xfrm>
          <a:off x="1480559" y="293904"/>
          <a:ext cx="6219825" cy="40719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60934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6B537507-230D-C4FE-FCC7-F929711D13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4241998"/>
              </p:ext>
            </p:extLst>
          </p:nvPr>
        </p:nvGraphicFramePr>
        <p:xfrm>
          <a:off x="483177" y="907866"/>
          <a:ext cx="8356023" cy="5042268"/>
        </p:xfrm>
        <a:graphic>
          <a:graphicData uri="http://schemas.openxmlformats.org/drawingml/2006/table">
            <a:tbl>
              <a:tblPr/>
              <a:tblGrid>
                <a:gridCol w="6613704">
                  <a:extLst>
                    <a:ext uri="{9D8B030D-6E8A-4147-A177-3AD203B41FA5}">
                      <a16:colId xmlns:a16="http://schemas.microsoft.com/office/drawing/2014/main" val="4069330697"/>
                    </a:ext>
                  </a:extLst>
                </a:gridCol>
                <a:gridCol w="1742319">
                  <a:extLst>
                    <a:ext uri="{9D8B030D-6E8A-4147-A177-3AD203B41FA5}">
                      <a16:colId xmlns:a16="http://schemas.microsoft.com/office/drawing/2014/main" val="854925259"/>
                    </a:ext>
                  </a:extLst>
                </a:gridCol>
              </a:tblGrid>
              <a:tr h="360162"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698989"/>
                  </a:ext>
                </a:extLst>
              </a:tr>
              <a:tr h="3601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PRONÁJEM VÝSTAVNÍCH PROSTOR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455 445,70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1625734"/>
                  </a:ext>
                </a:extLst>
              </a:tr>
              <a:tr h="3601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VYBAVENÍ STÁNKU - nábytek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38 442,20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740874"/>
                  </a:ext>
                </a:extLst>
              </a:tr>
              <a:tr h="3601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VYBAVENÍ STÁNKU - elektřina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5 640,00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2687347"/>
                  </a:ext>
                </a:extLst>
              </a:tr>
              <a:tr h="3601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VYBAVENÍ STÁNKU - polepy v aréně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45 550,44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4049833"/>
                  </a:ext>
                </a:extLst>
              </a:tr>
              <a:tr h="3601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PROPAGAČNÍ TISKOVINY ŠKOLY - katalogy, brožury, letáky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5717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122 129,11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8451427"/>
                  </a:ext>
                </a:extLst>
              </a:tr>
              <a:tr h="3601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PROPAGAČNÍ TISKOVINY ŠKOLY - polepy mimo arénu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5717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121 556,25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4982135"/>
                  </a:ext>
                </a:extLst>
              </a:tr>
              <a:tr h="3601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PROPAGAČNÍ PŘEDMĚTY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209 068,05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5991678"/>
                  </a:ext>
                </a:extLst>
              </a:tr>
              <a:tr h="3601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PREZENTACE ŠKOLY EDUCAZÍN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14 278,00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9299257"/>
                  </a:ext>
                </a:extLst>
              </a:tr>
              <a:tr h="3601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PREZENTACE ŠKOLY NA PÓDIU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1523518"/>
                  </a:ext>
                </a:extLst>
              </a:tr>
              <a:tr h="3601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REKLAMA V ARÉNĚ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91 061,00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2540406"/>
                  </a:ext>
                </a:extLst>
              </a:tr>
              <a:tr h="3601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PERSONÁLNÍ ZAJIŠTĚNÍ STÁNKU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201 900,00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6590549"/>
                  </a:ext>
                </a:extLst>
              </a:tr>
              <a:tr h="3601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JINÉ NÁKLADY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122 124,00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5592693"/>
                  </a:ext>
                </a:extLst>
              </a:tr>
              <a:tr h="3601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1 427 194,75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3139289"/>
                  </a:ext>
                </a:extLst>
              </a:tr>
            </a:tbl>
          </a:graphicData>
        </a:graphic>
      </p:graphicFrame>
      <p:sp>
        <p:nvSpPr>
          <p:cNvPr id="3" name="TextovéPole 2">
            <a:extLst>
              <a:ext uri="{FF2B5EF4-FFF2-40B4-BE49-F238E27FC236}">
                <a16:creationId xmlns:a16="http://schemas.microsoft.com/office/drawing/2014/main" id="{DC4561FB-03AB-FCE1-45A0-4D53C2F15A0E}"/>
              </a:ext>
            </a:extLst>
          </p:cNvPr>
          <p:cNvSpPr txBox="1"/>
          <p:nvPr/>
        </p:nvSpPr>
        <p:spPr>
          <a:xfrm>
            <a:off x="683491" y="277091"/>
            <a:ext cx="7977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Celkové náklady na veletrh EDUCA po jednotlivých položkách</a:t>
            </a:r>
          </a:p>
        </p:txBody>
      </p:sp>
    </p:spTree>
    <p:extLst>
      <p:ext uri="{BB962C8B-B14F-4D97-AF65-F5344CB8AC3E}">
        <p14:creationId xmlns:p14="http://schemas.microsoft.com/office/powerpoint/2010/main" val="52219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978F52-6586-0812-C106-BC28B29355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D8892A24-9957-40EB-8363-E8FD489BE0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4426982"/>
              </p:ext>
            </p:extLst>
          </p:nvPr>
        </p:nvGraphicFramePr>
        <p:xfrm>
          <a:off x="213879" y="1009071"/>
          <a:ext cx="8716241" cy="4486566"/>
        </p:xfrm>
        <a:graphic>
          <a:graphicData uri="http://schemas.openxmlformats.org/drawingml/2006/table">
            <a:tbl>
              <a:tblPr/>
              <a:tblGrid>
                <a:gridCol w="6884164">
                  <a:extLst>
                    <a:ext uri="{9D8B030D-6E8A-4147-A177-3AD203B41FA5}">
                      <a16:colId xmlns:a16="http://schemas.microsoft.com/office/drawing/2014/main" val="3167829486"/>
                    </a:ext>
                  </a:extLst>
                </a:gridCol>
                <a:gridCol w="1832077">
                  <a:extLst>
                    <a:ext uri="{9D8B030D-6E8A-4147-A177-3AD203B41FA5}">
                      <a16:colId xmlns:a16="http://schemas.microsoft.com/office/drawing/2014/main" val="3749179515"/>
                    </a:ext>
                  </a:extLst>
                </a:gridCol>
              </a:tblGrid>
              <a:tr h="320469"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2908736"/>
                  </a:ext>
                </a:extLst>
              </a:tr>
              <a:tr h="32046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PRONÁJEM VÝSTAVNÍCH PROSTOR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438 189,75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5314170"/>
                  </a:ext>
                </a:extLst>
              </a:tr>
              <a:tr h="32046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VYBAVENÍ STÁNKU - nábytek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38 629,60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9260049"/>
                  </a:ext>
                </a:extLst>
              </a:tr>
              <a:tr h="32046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VYBAVENÍ STÁNKU - elektřina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3 704,00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6169496"/>
                  </a:ext>
                </a:extLst>
              </a:tr>
              <a:tr h="32046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VYBAVENÍ STÁNKU - polepy v aréně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35 819,74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2530599"/>
                  </a:ext>
                </a:extLst>
              </a:tr>
              <a:tr h="32046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PROPAGAČNÍ TISKOVINY ŠKOLY - katalogy, brožury, letáky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5717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31 782,50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6992620"/>
                  </a:ext>
                </a:extLst>
              </a:tr>
              <a:tr h="32046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PROPAGAČNÍ TISKOVINY ŠKOLY - polepy mimo arénu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5717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15 435,85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4490610"/>
                  </a:ext>
                </a:extLst>
              </a:tr>
              <a:tr h="32046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PROPAGAČNÍ PŘEDMĚTY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214 810,79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0885714"/>
                  </a:ext>
                </a:extLst>
              </a:tr>
              <a:tr h="32046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PREZENTACE ŠKOLY EDUCAZÍN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14 278,00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9260124"/>
                  </a:ext>
                </a:extLst>
              </a:tr>
              <a:tr h="32046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PREZENTACE ŠKOLY NA PÓDIU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1439890"/>
                  </a:ext>
                </a:extLst>
              </a:tr>
              <a:tr h="32046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REKLAMA V ARÉNĚ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116 672,00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3990744"/>
                  </a:ext>
                </a:extLst>
              </a:tr>
              <a:tr h="32046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PERSONÁLNÍ ZAJIŠTĚNÍ STÁNKU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175 700,00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9265937"/>
                  </a:ext>
                </a:extLst>
              </a:tr>
              <a:tr h="32046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JINÉ NÁKLADY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152 205,00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653184"/>
                  </a:ext>
                </a:extLst>
              </a:tr>
              <a:tr h="32046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1 237 227,23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6316562"/>
                  </a:ext>
                </a:extLst>
              </a:tr>
            </a:tbl>
          </a:graphicData>
        </a:graphic>
      </p:graphicFrame>
      <p:sp>
        <p:nvSpPr>
          <p:cNvPr id="2" name="TextovéPole 1">
            <a:extLst>
              <a:ext uri="{FF2B5EF4-FFF2-40B4-BE49-F238E27FC236}">
                <a16:creationId xmlns:a16="http://schemas.microsoft.com/office/drawing/2014/main" id="{2608F985-60E1-B80F-DA58-4953B29585CC}"/>
              </a:ext>
            </a:extLst>
          </p:cNvPr>
          <p:cNvSpPr txBox="1"/>
          <p:nvPr/>
        </p:nvSpPr>
        <p:spPr>
          <a:xfrm>
            <a:off x="683491" y="277091"/>
            <a:ext cx="7977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Celkové náklady na veletrh EDUCA po jednotlivých položkách</a:t>
            </a:r>
          </a:p>
        </p:txBody>
      </p:sp>
    </p:spTree>
    <p:extLst>
      <p:ext uri="{BB962C8B-B14F-4D97-AF65-F5344CB8AC3E}">
        <p14:creationId xmlns:p14="http://schemas.microsoft.com/office/powerpoint/2010/main" val="698607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 1">
            <a:extLst>
              <a:ext uri="{FF2B5EF4-FFF2-40B4-BE49-F238E27FC236}">
                <a16:creationId xmlns:a16="http://schemas.microsoft.com/office/drawing/2014/main" id="{A0CB56A8-2C92-4719-9706-9A8872C5364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8137195"/>
              </p:ext>
            </p:extLst>
          </p:nvPr>
        </p:nvGraphicFramePr>
        <p:xfrm>
          <a:off x="184728" y="643466"/>
          <a:ext cx="8476672" cy="55710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788697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7759" y="480060"/>
            <a:ext cx="8428482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Tabulka 5">
            <a:extLst>
              <a:ext uri="{FF2B5EF4-FFF2-40B4-BE49-F238E27FC236}">
                <a16:creationId xmlns:a16="http://schemas.microsoft.com/office/drawing/2014/main" id="{8CCC50DA-C505-5430-2A30-96E1371522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6639855"/>
              </p:ext>
            </p:extLst>
          </p:nvPr>
        </p:nvGraphicFramePr>
        <p:xfrm>
          <a:off x="730250" y="895928"/>
          <a:ext cx="7683500" cy="5215150"/>
        </p:xfrm>
        <a:graphic>
          <a:graphicData uri="http://schemas.openxmlformats.org/drawingml/2006/table">
            <a:tbl>
              <a:tblPr/>
              <a:tblGrid>
                <a:gridCol w="5331797">
                  <a:extLst>
                    <a:ext uri="{9D8B030D-6E8A-4147-A177-3AD203B41FA5}">
                      <a16:colId xmlns:a16="http://schemas.microsoft.com/office/drawing/2014/main" val="4097986154"/>
                    </a:ext>
                  </a:extLst>
                </a:gridCol>
                <a:gridCol w="828333">
                  <a:extLst>
                    <a:ext uri="{9D8B030D-6E8A-4147-A177-3AD203B41FA5}">
                      <a16:colId xmlns:a16="http://schemas.microsoft.com/office/drawing/2014/main" val="1932522974"/>
                    </a:ext>
                  </a:extLst>
                </a:gridCol>
                <a:gridCol w="914022">
                  <a:extLst>
                    <a:ext uri="{9D8B030D-6E8A-4147-A177-3AD203B41FA5}">
                      <a16:colId xmlns:a16="http://schemas.microsoft.com/office/drawing/2014/main" val="1351369011"/>
                    </a:ext>
                  </a:extLst>
                </a:gridCol>
                <a:gridCol w="609348">
                  <a:extLst>
                    <a:ext uri="{9D8B030D-6E8A-4147-A177-3AD203B41FA5}">
                      <a16:colId xmlns:a16="http://schemas.microsoft.com/office/drawing/2014/main" val="1490084683"/>
                    </a:ext>
                  </a:extLst>
                </a:gridCol>
              </a:tblGrid>
              <a:tr h="2472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Název školy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Náklady 2024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Náklady 2025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6782005"/>
                  </a:ext>
                </a:extLst>
              </a:tr>
              <a:tr h="2472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Střední odborná škola Liberec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83 000,00 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59 000,00 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cs-CZ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↓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2576871"/>
                  </a:ext>
                </a:extLst>
              </a:tr>
              <a:tr h="2354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Gymnázium a SOŠPg, Liberec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15 938,00 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22 026,00 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cs-CZ" sz="1100" b="0" i="0" u="none" strike="noStrike">
                          <a:solidFill>
                            <a:srgbClr val="70AD47"/>
                          </a:solidFill>
                          <a:effectLst/>
                          <a:latin typeface="Calibri" panose="020F0502020204030204" pitchFamily="34" charset="0"/>
                        </a:rPr>
                        <a:t>↑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9783679"/>
                  </a:ext>
                </a:extLst>
              </a:tr>
              <a:tr h="2354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Střední zdravotnická škola, Turnov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34 809,00 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23 508,00 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cs-CZ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↓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0126840"/>
                  </a:ext>
                </a:extLst>
              </a:tr>
              <a:tr h="2354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Vyšší odborná škola sklářská a Střední škola Nový Bor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55 363,75 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29 313,85 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cs-CZ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↓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4841154"/>
                  </a:ext>
                </a:extLst>
              </a:tr>
              <a:tr h="2354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Střední průmyslová škola technická, Jablonec nad Nisou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37 241,16 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31 835,79 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cs-CZ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↓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6771905"/>
                  </a:ext>
                </a:extLst>
              </a:tr>
              <a:tr h="2354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Střední škola, Semily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18 501,00 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15 028,00 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cs-CZ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↓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1332493"/>
                  </a:ext>
                </a:extLst>
              </a:tr>
              <a:tr h="2354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Střední škola řemesel a služeb, Jablonec nad Nisou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29 118,00 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49 931,00 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cs-CZ" sz="1100" b="0" i="0" u="none" strike="noStrike">
                          <a:solidFill>
                            <a:srgbClr val="70AD47"/>
                          </a:solidFill>
                          <a:effectLst/>
                          <a:latin typeface="Calibri" panose="020F0502020204030204" pitchFamily="34" charset="0"/>
                        </a:rPr>
                        <a:t>↑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3578153"/>
                  </a:ext>
                </a:extLst>
              </a:tr>
              <a:tr h="2354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Střední škola gastronomie a služeb, Liberec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52 441,40 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38 611,10 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cs-CZ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↓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4486144"/>
                  </a:ext>
                </a:extLst>
              </a:tr>
              <a:tr h="2354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Střední škola a Mateřská škola, Liberec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116 174,20 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88 606,95 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cs-CZ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↓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1309082"/>
                  </a:ext>
                </a:extLst>
              </a:tr>
              <a:tr h="2354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Střední uměleckoprůmyslová škola sklářská Kamenický Šenov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12 834,00 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10 019,00 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cs-CZ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↓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7187616"/>
                  </a:ext>
                </a:extLst>
              </a:tr>
              <a:tr h="2354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Střední zdravotnická škola a Vyšší odborná škola zdravotnická, Liberec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155 264,50 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9 256,50 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cs-CZ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↓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1630934"/>
                  </a:ext>
                </a:extLst>
              </a:tr>
              <a:tr h="2354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Střední škola hospodářská a lesnická, Frýdlant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125 492,00 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96 912,00 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cs-CZ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↓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404047"/>
                  </a:ext>
                </a:extLst>
              </a:tr>
              <a:tr h="2354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Střední uměleckoprůmyslová škola a Vyšší odborná škola, Turnov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25 868,74 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16 887,04 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cs-CZ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↓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4182635"/>
                  </a:ext>
                </a:extLst>
              </a:tr>
              <a:tr h="2354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Integrovaná střední škola, Vysoké nad Jizerou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85 599,00 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86 099,00 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cs-CZ" sz="1100" b="0" i="0" u="none" strike="noStrike">
                          <a:solidFill>
                            <a:srgbClr val="70AD47"/>
                          </a:solidFill>
                          <a:effectLst/>
                          <a:latin typeface="Calibri" panose="020F0502020204030204" pitchFamily="34" charset="0"/>
                        </a:rPr>
                        <a:t>↑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2825781"/>
                  </a:ext>
                </a:extLst>
              </a:tr>
              <a:tr h="2354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Obchodní akademie, Hotelová škola a Střední odborná škola, Turnov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35 057,00 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35 057,00 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0440669"/>
                  </a:ext>
                </a:extLst>
              </a:tr>
              <a:tr h="2354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Střední průmyslová škola stavební, Liberec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89 418,00 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76 285,00 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cs-CZ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↓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46058"/>
                  </a:ext>
                </a:extLst>
              </a:tr>
              <a:tr h="2354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Střední škola, Lomnice nad Popelkou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25 000,00 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24 500,00 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cs-CZ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↓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1612619"/>
                  </a:ext>
                </a:extLst>
              </a:tr>
              <a:tr h="2354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Gymnázium F. X. Šaldy, Liberec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36 636,00 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42 422,00 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cs-CZ" sz="1100" b="0" i="0" u="none" strike="noStrike">
                          <a:solidFill>
                            <a:srgbClr val="70AD47"/>
                          </a:solidFill>
                          <a:effectLst/>
                          <a:latin typeface="Calibri" panose="020F0502020204030204" pitchFamily="34" charset="0"/>
                        </a:rPr>
                        <a:t>↑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0905322"/>
                  </a:ext>
                </a:extLst>
              </a:tr>
              <a:tr h="2354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Obchodní akademie a Jazyková škola s právem státní jazykové zkoušky, Liberec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22 287,00 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cs-CZ" sz="1100" b="0" i="0" u="none" strike="noStrike">
                          <a:solidFill>
                            <a:srgbClr val="70AD47"/>
                          </a:solidFill>
                          <a:effectLst/>
                          <a:latin typeface="Calibri" panose="020F0502020204030204" pitchFamily="34" charset="0"/>
                        </a:rPr>
                        <a:t>↑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6564364"/>
                  </a:ext>
                </a:extLst>
              </a:tr>
              <a:tr h="2354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Vyšší odborná škola mezinárodního obchodu a Obchodní akademie, Jablonec nad Nisou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22 570,00 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15 200,00 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cs-CZ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↓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8424107"/>
                  </a:ext>
                </a:extLst>
              </a:tr>
              <a:tr h="2472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Střední průmyslová škola a Vyšší odborná škola, Liberec, příspěvková organizace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371 837,00 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444 442,00 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cs-CZ" sz="1100" b="0" i="0" u="none" strike="noStrike" dirty="0">
                          <a:solidFill>
                            <a:srgbClr val="70AD47"/>
                          </a:solidFill>
                          <a:effectLst/>
                          <a:latin typeface="Calibri" panose="020F0502020204030204" pitchFamily="34" charset="0"/>
                        </a:rPr>
                        <a:t>↑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2100230"/>
                  </a:ext>
                </a:extLst>
              </a:tr>
            </a:tbl>
          </a:graphicData>
        </a:graphic>
      </p:graphicFrame>
      <p:sp>
        <p:nvSpPr>
          <p:cNvPr id="2" name="TextovéPole 1">
            <a:extLst>
              <a:ext uri="{FF2B5EF4-FFF2-40B4-BE49-F238E27FC236}">
                <a16:creationId xmlns:a16="http://schemas.microsoft.com/office/drawing/2014/main" id="{E6149F67-F25A-333D-B450-E1B484E26F7F}"/>
              </a:ext>
            </a:extLst>
          </p:cNvPr>
          <p:cNvSpPr txBox="1"/>
          <p:nvPr/>
        </p:nvSpPr>
        <p:spPr>
          <a:xfrm>
            <a:off x="730250" y="101900"/>
            <a:ext cx="7683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Náklady jednotlivých středních škol na veletrh EDUCA</a:t>
            </a:r>
          </a:p>
        </p:txBody>
      </p:sp>
    </p:spTree>
    <p:extLst>
      <p:ext uri="{BB962C8B-B14F-4D97-AF65-F5344CB8AC3E}">
        <p14:creationId xmlns:p14="http://schemas.microsoft.com/office/powerpoint/2010/main" val="105509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7759" y="480060"/>
            <a:ext cx="8428482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Graf 2">
            <a:extLst>
              <a:ext uri="{FF2B5EF4-FFF2-40B4-BE49-F238E27FC236}">
                <a16:creationId xmlns:a16="http://schemas.microsoft.com/office/drawing/2014/main" id="{FB300DA6-13D2-456E-8A68-85525975FCC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7970119"/>
              </p:ext>
            </p:extLst>
          </p:nvPr>
        </p:nvGraphicFramePr>
        <p:xfrm>
          <a:off x="482600" y="643467"/>
          <a:ext cx="8178799" cy="55710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706847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7759" y="480060"/>
            <a:ext cx="8428482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Graf 2">
            <a:extLst>
              <a:ext uri="{FF2B5EF4-FFF2-40B4-BE49-F238E27FC236}">
                <a16:creationId xmlns:a16="http://schemas.microsoft.com/office/drawing/2014/main" id="{49EAE525-8B2C-44CD-9513-1AF064500F6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0112842"/>
              </p:ext>
            </p:extLst>
          </p:nvPr>
        </p:nvGraphicFramePr>
        <p:xfrm>
          <a:off x="482600" y="643467"/>
          <a:ext cx="8178799" cy="55710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5148266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Motiv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190</TotalTime>
  <Words>623</Words>
  <Application>Microsoft Office PowerPoint</Application>
  <PresentationFormat>Předvádění na obrazovce (4:3)</PresentationFormat>
  <Paragraphs>163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Motiv Office</vt:lpstr>
      <vt:lpstr>EDUCA – veletrh vzdělávání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Kasalová Dagmar</dc:creator>
  <cp:lastModifiedBy>Kasalová Dagmar</cp:lastModifiedBy>
  <cp:revision>1</cp:revision>
  <dcterms:created xsi:type="dcterms:W3CDTF">2025-12-05T10:44:57Z</dcterms:created>
  <dcterms:modified xsi:type="dcterms:W3CDTF">2025-12-16T10:18:25Z</dcterms:modified>
</cp:coreProperties>
</file>